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4"/>
  </p:notesMasterIdLst>
  <p:sldIdLst>
    <p:sldId id="256" r:id="rId2"/>
    <p:sldId id="295" r:id="rId3"/>
    <p:sldId id="313" r:id="rId4"/>
    <p:sldId id="292" r:id="rId5"/>
    <p:sldId id="293" r:id="rId6"/>
    <p:sldId id="294" r:id="rId7"/>
    <p:sldId id="307" r:id="rId8"/>
    <p:sldId id="296" r:id="rId9"/>
    <p:sldId id="257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10" r:id="rId19"/>
    <p:sldId id="309" r:id="rId20"/>
    <p:sldId id="308" r:id="rId21"/>
    <p:sldId id="311" r:id="rId22"/>
    <p:sldId id="258" r:id="rId23"/>
  </p:sldIdLst>
  <p:sldSz cx="9144000" cy="5143500" type="screen16x9"/>
  <p:notesSz cx="6858000" cy="9144000"/>
  <p:embeddedFontLst>
    <p:embeddedFont>
      <p:font typeface="Josefin Sans" panose="020B0604020202020204" charset="0"/>
      <p:regular r:id="rId25"/>
      <p:bold r:id="rId26"/>
      <p:italic r:id="rId27"/>
      <p:boldItalic r:id="rId28"/>
    </p:embeddedFont>
    <p:embeddedFont>
      <p:font typeface="Abel" panose="020B0604020202020204" charset="0"/>
      <p:regular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Dosis" panose="020B0604020202020204" charset="0"/>
      <p:regular r:id="rId34"/>
      <p:bold r:id="rId35"/>
    </p:embeddedFont>
    <p:embeddedFont>
      <p:font typeface="Dosis ExtraLight" panose="020B0604020202020204" charset="0"/>
      <p:regular r:id="rId36"/>
      <p:bold r:id="rId37"/>
    </p:embeddedFont>
    <p:embeddedFont>
      <p:font typeface="Squada One" panose="020B0604020202020204" charset="0"/>
      <p:regular r:id="rId38"/>
    </p:embeddedFont>
    <p:embeddedFont>
      <p:font typeface="Fira Sans Condensed ExtraLight" panose="020B060402020202020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Staatliches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5555"/>
    <a:srgbClr val="FFFFFF"/>
    <a:srgbClr val="37474F"/>
    <a:srgbClr val="2E60FF"/>
    <a:srgbClr val="B6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1" y="336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81979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20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543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7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20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816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393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305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483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663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543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990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037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509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86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885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67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957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209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54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76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85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bel"/>
              <a:buChar char="●"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chemeClr val="accen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63" r:id="rId5"/>
    <p:sldLayoutId id="214748366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4948807" y="3268947"/>
            <a:ext cx="33324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M</a:t>
            </a:r>
            <a:r>
              <a:rPr lang="en-IN" dirty="0" smtClean="0">
                <a:solidFill>
                  <a:schemeClr val="accent3"/>
                </a:solidFill>
              </a:rPr>
              <a:t>a</a:t>
            </a:r>
            <a:r>
              <a:rPr lang="en" dirty="0" smtClean="0">
                <a:solidFill>
                  <a:schemeClr val="accent3"/>
                </a:solidFill>
              </a:rPr>
              <a:t>rketing M</a:t>
            </a:r>
            <a:r>
              <a:rPr lang="en-IN" dirty="0" smtClean="0">
                <a:solidFill>
                  <a:schemeClr val="accent3"/>
                </a:solidFill>
              </a:rPr>
              <a:t>a</a:t>
            </a:r>
            <a:r>
              <a:rPr lang="en" dirty="0" smtClean="0">
                <a:solidFill>
                  <a:schemeClr val="accent3"/>
                </a:solidFill>
              </a:rPr>
              <a:t>de Easier !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HYPE360</a:t>
            </a:r>
            <a:endParaRPr dirty="0"/>
          </a:p>
        </p:txBody>
      </p:sp>
      <p:grpSp>
        <p:nvGrpSpPr>
          <p:cNvPr id="121" name="Google Shape;121;p23"/>
          <p:cNvGrpSpPr/>
          <p:nvPr/>
        </p:nvGrpSpPr>
        <p:grpSpPr>
          <a:xfrm>
            <a:off x="557691" y="928166"/>
            <a:ext cx="3856961" cy="3149503"/>
            <a:chOff x="366675" y="580995"/>
            <a:chExt cx="4653108" cy="3799617"/>
          </a:xfrm>
        </p:grpSpPr>
        <p:sp>
          <p:nvSpPr>
            <p:cNvPr id="122" name="Google Shape;122;p23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636944" y="3493827"/>
              <a:ext cx="312678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03" y="-568221"/>
            <a:ext cx="6466851" cy="6466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24" y="360643"/>
            <a:ext cx="2019903" cy="4488673"/>
          </a:xfrm>
          <a:prstGeom prst="rect">
            <a:avLst/>
          </a:prstGeom>
        </p:spPr>
      </p:pic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SELECTs HER BUSINESS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9" y="687594"/>
            <a:ext cx="4257205" cy="42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5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83" y="-568221"/>
            <a:ext cx="6466851" cy="6466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24" y="360643"/>
            <a:ext cx="2019903" cy="4488673"/>
          </a:xfrm>
          <a:prstGeom prst="rect">
            <a:avLst/>
          </a:prstGeom>
        </p:spPr>
      </p:pic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</a:t>
            </a:r>
            <a:r>
              <a:rPr lang="en" dirty="0" smtClean="0"/>
              <a:t>SELECTs HER OBJECTIVE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9" y="687594"/>
            <a:ext cx="4257205" cy="42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5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83" y="-568221"/>
            <a:ext cx="6466851" cy="6466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24" y="360643"/>
            <a:ext cx="2019902" cy="4488673"/>
          </a:xfrm>
          <a:prstGeom prst="rect">
            <a:avLst/>
          </a:prstGeom>
        </p:spPr>
      </p:pic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4299524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STARTS CAMPAIGN IN ONE TAP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9" y="687594"/>
            <a:ext cx="4257205" cy="42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83" y="-568221"/>
            <a:ext cx="6466851" cy="6466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24" y="360643"/>
            <a:ext cx="2019902" cy="4488673"/>
          </a:xfrm>
          <a:prstGeom prst="rect">
            <a:avLst/>
          </a:prstGeom>
        </p:spPr>
      </p:pic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4299524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SUSAN’s LIST OF ORDERS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9" y="687594"/>
            <a:ext cx="4257205" cy="42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9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83" y="-568221"/>
            <a:ext cx="6466851" cy="6466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24" y="360644"/>
            <a:ext cx="2019902" cy="4488671"/>
          </a:xfrm>
          <a:prstGeom prst="rect">
            <a:avLst/>
          </a:prstGeom>
        </p:spPr>
      </p:pic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4299524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AND HER PROFILE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9" y="687594"/>
            <a:ext cx="4257205" cy="425720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384898" y="929390"/>
            <a:ext cx="1746354" cy="44221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2E60FF"/>
                </a:solidFill>
                <a:latin typeface="Dosis" panose="020B0604020202020204" charset="0"/>
              </a:rPr>
              <a:t>Hi Susan !</a:t>
            </a:r>
            <a:endParaRPr lang="en-IN" b="1" dirty="0">
              <a:solidFill>
                <a:srgbClr val="2E60FF"/>
              </a:solidFill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</a:t>
            </a:r>
            <a:r>
              <a:rPr lang="en" dirty="0" smtClean="0"/>
              <a:t>susan connects with a digital marketer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6832" y="1379095"/>
            <a:ext cx="38449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4"/>
                </a:solidFill>
                <a:latin typeface="Dosis"/>
                <a:ea typeface="Dosis"/>
                <a:cs typeface="Dosis"/>
              </a:rPr>
              <a:t>Aditya </a:t>
            </a:r>
            <a:r>
              <a:rPr lang="en-US" sz="16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: Hey Susan! I am a Digital Marketer on Hype360. </a:t>
            </a:r>
          </a:p>
          <a:p>
            <a:endParaRPr lang="en-US" sz="1600" b="1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I shall take care of your marketing campaign from here on! </a:t>
            </a:r>
            <a:endParaRPr lang="en-IN" sz="1600" b="1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endParaRPr lang="en-US" sz="1600" b="1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r>
              <a:rPr lang="en-US" sz="1600" b="1" dirty="0" smtClean="0">
                <a:solidFill>
                  <a:schemeClr val="accent4"/>
                </a:solidFill>
                <a:latin typeface="Dosis"/>
                <a:ea typeface="Dosis"/>
                <a:cs typeface="Dosis"/>
              </a:rPr>
              <a:t>Susan </a:t>
            </a:r>
            <a:r>
              <a:rPr lang="en-US" sz="16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: Hey! How can I track my campaign?</a:t>
            </a:r>
          </a:p>
          <a:p>
            <a:endParaRPr lang="en-US" sz="1600" b="1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r>
              <a:rPr lang="en-US" sz="1600" b="1" dirty="0">
                <a:solidFill>
                  <a:schemeClr val="accent4"/>
                </a:solidFill>
                <a:latin typeface="Dosis"/>
                <a:ea typeface="Dosis"/>
                <a:cs typeface="Dosis"/>
              </a:rPr>
              <a:t>Aditya </a:t>
            </a:r>
            <a:r>
              <a:rPr lang="en-US" sz="1600" b="1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: </a:t>
            </a:r>
            <a:r>
              <a:rPr lang="en-US" sz="16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You shall receive a report on the app daily.</a:t>
            </a:r>
            <a:endParaRPr lang="en-IN" sz="1600" b="1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endParaRPr lang="en-IN" sz="1600" b="1" dirty="0">
              <a:solidFill>
                <a:schemeClr val="accent4"/>
              </a:solidFill>
              <a:latin typeface="Dosis"/>
              <a:ea typeface="Dosis"/>
              <a:cs typeface="Dosi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9" y="864643"/>
            <a:ext cx="4003311" cy="40033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5095" y="1896256"/>
            <a:ext cx="299803" cy="217357"/>
          </a:xfrm>
          <a:prstGeom prst="rect">
            <a:avLst/>
          </a:prstGeom>
          <a:solidFill>
            <a:srgbClr val="3747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6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</a:t>
            </a:r>
            <a:r>
              <a:rPr lang="en" dirty="0" smtClean="0"/>
              <a:t>and they discuss…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6832" y="1379095"/>
            <a:ext cx="38449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4"/>
                </a:solidFill>
                <a:latin typeface="Dosis"/>
                <a:ea typeface="Dosis"/>
                <a:cs typeface="Dosis"/>
              </a:rPr>
              <a:t>Susan </a:t>
            </a:r>
            <a:r>
              <a:rPr lang="en-US" sz="16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: OK, And how will my potential customers nearby know about my bakery?</a:t>
            </a:r>
          </a:p>
          <a:p>
            <a:endParaRPr lang="en-US" sz="1600" b="1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r>
              <a:rPr lang="en-US" sz="1600" b="1" dirty="0" smtClean="0">
                <a:solidFill>
                  <a:schemeClr val="accent4"/>
                </a:solidFill>
                <a:latin typeface="Dosis"/>
                <a:ea typeface="Dosis"/>
                <a:cs typeface="Dosis"/>
              </a:rPr>
              <a:t>Aditya </a:t>
            </a:r>
            <a:r>
              <a:rPr lang="en-US" sz="16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: We will target the friends of people who have their birthdays this month.</a:t>
            </a:r>
          </a:p>
          <a:p>
            <a:endParaRPr lang="en-US" sz="1600" b="1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And let them know about the discounts you offer on your cakes.</a:t>
            </a:r>
          </a:p>
          <a:p>
            <a:endParaRPr lang="en-US" sz="1600" b="1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r>
              <a:rPr lang="en-US" sz="1600" b="1" dirty="0" smtClean="0">
                <a:solidFill>
                  <a:schemeClr val="accent4"/>
                </a:solidFill>
                <a:latin typeface="Dosis"/>
                <a:ea typeface="Dosis"/>
                <a:cs typeface="Dosis"/>
              </a:rPr>
              <a:t>Susan </a:t>
            </a:r>
            <a:r>
              <a:rPr lang="en-US" sz="16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: That’s Great. Thanks a lot ! </a:t>
            </a:r>
            <a:endParaRPr lang="en-IN" sz="1600" b="1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endParaRPr lang="en-IN" sz="1600" b="1" dirty="0">
              <a:solidFill>
                <a:schemeClr val="accent4"/>
              </a:solidFill>
              <a:latin typeface="Dosis"/>
              <a:ea typeface="Dosis"/>
              <a:cs typeface="Dosi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9" y="864643"/>
            <a:ext cx="4003311" cy="40033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5095" y="1896256"/>
            <a:ext cx="299803" cy="217357"/>
          </a:xfrm>
          <a:prstGeom prst="rect">
            <a:avLst/>
          </a:prstGeom>
          <a:solidFill>
            <a:srgbClr val="3747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5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</a:t>
            </a:r>
            <a:r>
              <a:rPr lang="en" dirty="0" smtClean="0"/>
              <a:t>aDITYA’s DASHBOARD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65095" y="1896256"/>
            <a:ext cx="299803" cy="217357"/>
          </a:xfrm>
          <a:prstGeom prst="rect">
            <a:avLst/>
          </a:prstGeom>
          <a:solidFill>
            <a:srgbClr val="3747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15791"/>
          <a:stretch/>
        </p:blipFill>
        <p:spPr>
          <a:xfrm>
            <a:off x="792085" y="1086787"/>
            <a:ext cx="7577529" cy="370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</a:t>
            </a:r>
            <a:r>
              <a:rPr lang="en" dirty="0" smtClean="0"/>
              <a:t>BEHIND THE scenes - DATAbase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7" b="7895"/>
          <a:stretch/>
        </p:blipFill>
        <p:spPr>
          <a:xfrm>
            <a:off x="693768" y="1224407"/>
            <a:ext cx="7629181" cy="36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4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86" y="533087"/>
            <a:ext cx="3740983" cy="37409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655" y="1380031"/>
            <a:ext cx="388994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3"/>
                </a:solidFill>
                <a:latin typeface="Dosis" panose="020B0604020202020204" charset="0"/>
              </a:rPr>
              <a:t>Finally</a:t>
            </a:r>
            <a:r>
              <a:rPr lang="en-US" sz="3200" dirty="0" smtClean="0">
                <a:solidFill>
                  <a:schemeClr val="accent3"/>
                </a:solidFill>
                <a:latin typeface="Dosis" panose="020B0604020202020204" charset="0"/>
              </a:rPr>
              <a:t>…</a:t>
            </a:r>
          </a:p>
          <a:p>
            <a:endParaRPr lang="en-US" sz="2400" b="1" dirty="0">
              <a:solidFill>
                <a:schemeClr val="accent3"/>
              </a:solidFill>
              <a:latin typeface="Dosis" panose="020B0604020202020204" charset="0"/>
            </a:endParaRPr>
          </a:p>
          <a:p>
            <a:r>
              <a:rPr lang="en-US" sz="5400" b="1" dirty="0" smtClean="0">
                <a:solidFill>
                  <a:schemeClr val="accent3"/>
                </a:solidFill>
                <a:latin typeface="Dosis" panose="020B0604020202020204" charset="0"/>
              </a:rPr>
              <a:t>I can </a:t>
            </a:r>
            <a:r>
              <a:rPr lang="en-US" sz="5400" b="1" dirty="0" smtClean="0">
                <a:solidFill>
                  <a:schemeClr val="accent4"/>
                </a:solidFill>
                <a:latin typeface="Dosis" panose="020B0604020202020204" charset="0"/>
              </a:rPr>
              <a:t>bake</a:t>
            </a:r>
            <a:r>
              <a:rPr lang="en-US" sz="5400" b="1" dirty="0" smtClean="0">
                <a:solidFill>
                  <a:schemeClr val="accent3"/>
                </a:solidFill>
                <a:latin typeface="Dosis" panose="020B0604020202020204" charset="0"/>
              </a:rPr>
              <a:t> in peace. </a:t>
            </a:r>
            <a:endParaRPr lang="en-IN" sz="5400" b="1" dirty="0">
              <a:solidFill>
                <a:schemeClr val="accent3"/>
              </a:solidFill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5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9"/>
          <p:cNvSpPr txBox="1">
            <a:spLocks noGrp="1"/>
          </p:cNvSpPr>
          <p:nvPr>
            <p:ph type="subTitle" idx="2"/>
          </p:nvPr>
        </p:nvSpPr>
        <p:spPr>
          <a:xfrm flipH="1">
            <a:off x="584616" y="1656414"/>
            <a:ext cx="7914806" cy="969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2800" b="1" dirty="0"/>
              <a:t>Flutter App + Web Dashboard for </a:t>
            </a:r>
            <a:r>
              <a:rPr lang="en-US" sz="2800" b="1" dirty="0" smtClean="0">
                <a:solidFill>
                  <a:srgbClr val="D15555"/>
                </a:solidFill>
              </a:rPr>
              <a:t>Aggregating</a:t>
            </a:r>
            <a:r>
              <a:rPr lang="en-US" sz="2800" b="1" dirty="0" smtClean="0"/>
              <a:t> </a:t>
            </a:r>
            <a:r>
              <a:rPr lang="en-US" sz="2800" b="1" dirty="0"/>
              <a:t>Local Businesses with Freelance Digital </a:t>
            </a:r>
            <a:r>
              <a:rPr lang="en-US" sz="2800" b="1" dirty="0" smtClean="0"/>
              <a:t>Marketers</a:t>
            </a:r>
            <a:endParaRPr sz="2800" b="1" dirty="0"/>
          </a:p>
        </p:txBody>
      </p:sp>
      <p:sp>
        <p:nvSpPr>
          <p:cNvPr id="723" name="Google Shape;723;p29"/>
          <p:cNvSpPr txBox="1">
            <a:spLocks noGrp="1"/>
          </p:cNvSpPr>
          <p:nvPr>
            <p:ph type="subTitle" idx="1"/>
          </p:nvPr>
        </p:nvSpPr>
        <p:spPr>
          <a:xfrm flipH="1">
            <a:off x="1190113" y="2989946"/>
            <a:ext cx="30510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PROBLEM DEFINITION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21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</a:t>
            </a:r>
            <a:r>
              <a:rPr lang="en" dirty="0" smtClean="0"/>
              <a:t>TECHNOLOGIES WE USED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9607" y="1543987"/>
            <a:ext cx="2076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D15555"/>
              </a:buClr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chemeClr val="accent3"/>
                </a:solidFill>
                <a:latin typeface="Dosis"/>
                <a:ea typeface="Dosis"/>
                <a:cs typeface="Dosis"/>
              </a:rPr>
              <a:t>Flutter</a:t>
            </a:r>
          </a:p>
          <a:p>
            <a:pPr marL="342900" indent="-342900">
              <a:lnSpc>
                <a:spcPct val="150000"/>
              </a:lnSpc>
              <a:buClr>
                <a:srgbClr val="D15555"/>
              </a:buClr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chemeClr val="accent3"/>
                </a:solidFill>
                <a:latin typeface="Dosis"/>
                <a:ea typeface="Dosis"/>
                <a:cs typeface="Dosis"/>
              </a:rPr>
              <a:t>Firebase Firestore</a:t>
            </a:r>
          </a:p>
          <a:p>
            <a:pPr marL="342900" indent="-342900">
              <a:lnSpc>
                <a:spcPct val="150000"/>
              </a:lnSpc>
              <a:buClr>
                <a:srgbClr val="D15555"/>
              </a:buClr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chemeClr val="accent3"/>
                </a:solidFill>
                <a:latin typeface="Dosis"/>
                <a:ea typeface="Dosis"/>
                <a:cs typeface="Dosis"/>
              </a:rPr>
              <a:t>HTML</a:t>
            </a:r>
          </a:p>
          <a:p>
            <a:pPr marL="342900" indent="-342900">
              <a:lnSpc>
                <a:spcPct val="150000"/>
              </a:lnSpc>
              <a:buClr>
                <a:srgbClr val="D15555"/>
              </a:buClr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chemeClr val="accent3"/>
                </a:solidFill>
                <a:latin typeface="Dosis"/>
                <a:ea typeface="Dosis"/>
                <a:cs typeface="Dosis"/>
              </a:rPr>
              <a:t>CSS</a:t>
            </a:r>
          </a:p>
          <a:p>
            <a:pPr marL="342900" indent="-342900">
              <a:lnSpc>
                <a:spcPct val="150000"/>
              </a:lnSpc>
              <a:buClr>
                <a:srgbClr val="D15555"/>
              </a:buClr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chemeClr val="accent3"/>
                </a:solidFill>
                <a:latin typeface="Dosis"/>
                <a:ea typeface="Dosis"/>
                <a:cs typeface="Dosis"/>
              </a:rPr>
              <a:t>JavaScript</a:t>
            </a:r>
          </a:p>
          <a:p>
            <a:pPr marL="342900" indent="-342900">
              <a:lnSpc>
                <a:spcPct val="150000"/>
              </a:lnSpc>
              <a:buClr>
                <a:srgbClr val="D15555"/>
              </a:buClr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chemeClr val="accent3"/>
                </a:solidFill>
                <a:latin typeface="Dosis"/>
                <a:ea typeface="Dosis"/>
                <a:cs typeface="Dosis"/>
              </a:rPr>
              <a:t>Bootstrap - 4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86" y="3690055"/>
            <a:ext cx="1371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983" y="256883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86" y="2162374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07" y="2112736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98" y="3604973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86" y="338870"/>
            <a:ext cx="1371600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98892" y="1996843"/>
            <a:ext cx="1169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Dosis" panose="020B0604020202020204" charset="0"/>
              </a:rPr>
              <a:t>JAVASCRIPT</a:t>
            </a:r>
            <a:endParaRPr lang="en-IN" dirty="0">
              <a:solidFill>
                <a:schemeClr val="accent3"/>
              </a:solidFill>
              <a:latin typeface="Dosis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30254" y="1955175"/>
            <a:ext cx="78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Dosis" panose="020B0604020202020204" charset="0"/>
              </a:rPr>
              <a:t>CSS</a:t>
            </a:r>
            <a:endParaRPr lang="en-IN" dirty="0">
              <a:solidFill>
                <a:schemeClr val="accent3"/>
              </a:solidFill>
              <a:latin typeface="Dosis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0875" y="3533974"/>
            <a:ext cx="1334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Dosis" panose="020B0604020202020204" charset="0"/>
              </a:rPr>
              <a:t>BOOTSTRAP 4</a:t>
            </a:r>
            <a:endParaRPr lang="en-IN" dirty="0">
              <a:solidFill>
                <a:schemeClr val="accent3"/>
              </a:solidFill>
              <a:latin typeface="Dosis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76481" y="3389612"/>
            <a:ext cx="78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Dosis" panose="020B0604020202020204" charset="0"/>
              </a:rPr>
              <a:t>HTML</a:t>
            </a:r>
            <a:endParaRPr lang="en-IN" dirty="0">
              <a:solidFill>
                <a:schemeClr val="accent3"/>
              </a:solidFill>
              <a:latin typeface="Dosi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6691" y="634906"/>
            <a:ext cx="1057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Dosis" panose="020B0604020202020204" charset="0"/>
              </a:rPr>
              <a:t>FLUTTER</a:t>
            </a:r>
            <a:endParaRPr lang="en-IN" dirty="0">
              <a:solidFill>
                <a:schemeClr val="accent3"/>
              </a:solidFill>
              <a:latin typeface="Dosis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5558" y="1599276"/>
            <a:ext cx="875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Dosis" panose="020B0604020202020204" charset="0"/>
              </a:rPr>
              <a:t>FIREBASE</a:t>
            </a:r>
            <a:endParaRPr lang="en-IN" dirty="0">
              <a:solidFill>
                <a:schemeClr val="accent3"/>
              </a:solidFill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5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1400511" y="358128"/>
            <a:ext cx="4122417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3"/>
                </a:solidFill>
              </a:rPr>
              <a:t>The team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40" name="Picture 2" descr="Glance at India">
            <a:extLst>
              <a:ext uri="{FF2B5EF4-FFF2-40B4-BE49-F238E27FC236}">
                <a16:creationId xmlns:a16="http://schemas.microsoft.com/office/drawing/2014/main" xmlns="" id="{10C930C2-711B-4C22-AF37-1DA0D016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031" y="64143"/>
            <a:ext cx="1980010" cy="22552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xmlns="" id="{FE99BF71-B7B3-4A1D-80BB-C0038A1A22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/>
        </p:nvSpPr>
        <p:spPr bwMode="auto">
          <a:xfrm>
            <a:off x="7497785" y="3579754"/>
            <a:ext cx="846234" cy="918546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solidFill>
            <a:srgbClr val="D15555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xmlns="" id="{D83BBA1A-1810-4171-BD9C-B27B7C26AF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/>
        </p:nvSpPr>
        <p:spPr bwMode="auto">
          <a:xfrm>
            <a:off x="5414119" y="3549612"/>
            <a:ext cx="846234" cy="918546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solidFill>
            <a:srgbClr val="D15555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xmlns="" id="{2D409DD0-6B30-47E3-9886-F8F16D42AB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/>
        </p:nvSpPr>
        <p:spPr bwMode="auto">
          <a:xfrm>
            <a:off x="6451627" y="3566053"/>
            <a:ext cx="846234" cy="918546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solidFill>
            <a:srgbClr val="D15555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xmlns="" id="{8B1A45F7-385D-4B67-98E4-489AB4E317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/>
        </p:nvSpPr>
        <p:spPr bwMode="auto">
          <a:xfrm>
            <a:off x="4393261" y="3541391"/>
            <a:ext cx="846234" cy="918546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solidFill>
            <a:srgbClr val="D15555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xmlns="" id="{7F192ACD-9C75-481C-8934-C15F525ED9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/>
        </p:nvSpPr>
        <p:spPr bwMode="auto">
          <a:xfrm>
            <a:off x="3239205" y="3524950"/>
            <a:ext cx="846234" cy="918546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solidFill>
            <a:srgbClr val="D15555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B7ACCD3-FC43-4E32-B7AA-E6D86BED1A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3677296" y="1042450"/>
            <a:ext cx="1845632" cy="2585750"/>
          </a:xfrm>
          <a:prstGeom prst="line">
            <a:avLst/>
          </a:prstGeom>
          <a:ln w="9525">
            <a:solidFill>
              <a:srgbClr val="FFFF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F50EC33F-8894-4BEA-B710-42C21395D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7488" y="3628200"/>
            <a:ext cx="779615" cy="769852"/>
          </a:xfrm>
          <a:prstGeom prst="ellipse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0237CDA-91C7-49E9-BAFC-0776846C7C3C}"/>
              </a:ext>
            </a:extLst>
          </p:cNvPr>
          <p:cNvSpPr txBox="1"/>
          <p:nvPr/>
        </p:nvSpPr>
        <p:spPr>
          <a:xfrm>
            <a:off x="3222904" y="4477552"/>
            <a:ext cx="8230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 err="1">
                <a:solidFill>
                  <a:srgbClr val="FFFFFF"/>
                </a:solidFill>
              </a:rPr>
              <a:t>Jaynil</a:t>
            </a:r>
            <a:endParaRPr lang="en-US" sz="1200" dirty="0">
              <a:solidFill>
                <a:srgbClr val="FFFFFF"/>
              </a:solidFill>
            </a:endParaRP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Patel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539F668-991D-4BEA-B3AA-3A269274108D}"/>
              </a:ext>
            </a:extLst>
          </p:cNvPr>
          <p:cNvSpPr txBox="1"/>
          <p:nvPr/>
        </p:nvSpPr>
        <p:spPr>
          <a:xfrm>
            <a:off x="4431699" y="4502214"/>
            <a:ext cx="73973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 err="1">
                <a:solidFill>
                  <a:srgbClr val="FFFFFF"/>
                </a:solidFill>
              </a:rPr>
              <a:t>Kalgi</a:t>
            </a:r>
            <a:endParaRPr lang="en-US" sz="1200" dirty="0">
              <a:solidFill>
                <a:srgbClr val="FFFFFF"/>
              </a:solidFill>
            </a:endParaRPr>
          </a:p>
          <a:p>
            <a:pPr algn="ctr"/>
            <a:r>
              <a:rPr lang="en-US" sz="1200" dirty="0" err="1">
                <a:solidFill>
                  <a:srgbClr val="FFFFFF"/>
                </a:solidFill>
              </a:rPr>
              <a:t>Sheth</a:t>
            </a:r>
            <a:r>
              <a:rPr lang="en-US" sz="1200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FCB3924-9B8A-42C3-8967-71424F7BEF3D}"/>
              </a:ext>
            </a:extLst>
          </p:cNvPr>
          <p:cNvSpPr txBox="1"/>
          <p:nvPr/>
        </p:nvSpPr>
        <p:spPr>
          <a:xfrm>
            <a:off x="5434915" y="4510435"/>
            <a:ext cx="80512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>
                <a:solidFill>
                  <a:srgbClr val="FFFFFF"/>
                </a:solidFill>
              </a:rPr>
              <a:t>Aditya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Dave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92082CD-B83F-48FB-8070-8FA0500FF4B6}"/>
              </a:ext>
            </a:extLst>
          </p:cNvPr>
          <p:cNvSpPr txBox="1"/>
          <p:nvPr/>
        </p:nvSpPr>
        <p:spPr>
          <a:xfrm>
            <a:off x="6439521" y="4510435"/>
            <a:ext cx="92963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 err="1">
                <a:solidFill>
                  <a:srgbClr val="FFFFFF"/>
                </a:solidFill>
              </a:rPr>
              <a:t>Vatsal</a:t>
            </a:r>
            <a:endParaRPr lang="en-US" sz="1200" dirty="0">
              <a:solidFill>
                <a:srgbClr val="FFFFFF"/>
              </a:solidFill>
            </a:endParaRP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Shah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E4AFE17F-D5F3-4088-A119-1B09AC60E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4821506" y="1077021"/>
            <a:ext cx="722927" cy="2543342"/>
          </a:xfrm>
          <a:prstGeom prst="line">
            <a:avLst/>
          </a:prstGeom>
          <a:ln w="9525">
            <a:solidFill>
              <a:schemeClr val="accent3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B73380DA-31E8-4A4F-8316-F527A262BA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5507820" y="1090188"/>
            <a:ext cx="1365268" cy="2606035"/>
          </a:xfrm>
          <a:prstGeom prst="line">
            <a:avLst/>
          </a:prstGeom>
          <a:ln w="9525">
            <a:solidFill>
              <a:schemeClr val="accent3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2577F7D1-192D-40B4-99E0-89844CC3E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4779" y="3620364"/>
            <a:ext cx="793452" cy="783515"/>
          </a:xfrm>
          <a:prstGeom prst="ellipse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D2843F61-A10E-4A12-A192-7001FFCF4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8477" y="3667040"/>
            <a:ext cx="748676" cy="732060"/>
          </a:xfrm>
          <a:custGeom>
            <a:avLst/>
            <a:gdLst>
              <a:gd name="connsiteX0" fmla="*/ 407145 w 814290"/>
              <a:gd name="connsiteY0" fmla="*/ 0 h 814290"/>
              <a:gd name="connsiteX1" fmla="*/ 814290 w 814290"/>
              <a:gd name="connsiteY1" fmla="*/ 407145 h 814290"/>
              <a:gd name="connsiteX2" fmla="*/ 407145 w 814290"/>
              <a:gd name="connsiteY2" fmla="*/ 814290 h 814290"/>
              <a:gd name="connsiteX3" fmla="*/ 0 w 814290"/>
              <a:gd name="connsiteY3" fmla="*/ 407145 h 814290"/>
              <a:gd name="connsiteX4" fmla="*/ 407145 w 814290"/>
              <a:gd name="connsiteY4" fmla="*/ 0 h 81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290" h="814290">
                <a:moveTo>
                  <a:pt x="407145" y="0"/>
                </a:moveTo>
                <a:cubicBezTo>
                  <a:pt x="632005" y="0"/>
                  <a:pt x="814290" y="182285"/>
                  <a:pt x="814290" y="407145"/>
                </a:cubicBezTo>
                <a:cubicBezTo>
                  <a:pt x="814290" y="632005"/>
                  <a:pt x="632005" y="814290"/>
                  <a:pt x="407145" y="814290"/>
                </a:cubicBezTo>
                <a:cubicBezTo>
                  <a:pt x="182285" y="814290"/>
                  <a:pt x="0" y="632005"/>
                  <a:pt x="0" y="407145"/>
                </a:cubicBezTo>
                <a:cubicBezTo>
                  <a:pt x="0" y="182285"/>
                  <a:pt x="182285" y="0"/>
                  <a:pt x="407145" y="0"/>
                </a:cubicBezTo>
                <a:close/>
              </a:path>
            </a:pathLst>
          </a:cu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BB4E19F0-9268-49F1-864A-6AF530251A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5539063" y="1072681"/>
            <a:ext cx="2400266" cy="2578395"/>
          </a:xfrm>
          <a:prstGeom prst="line">
            <a:avLst/>
          </a:prstGeom>
          <a:ln w="9525">
            <a:solidFill>
              <a:schemeClr val="accent3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27224B11-0E50-4872-A2D1-98ABC3C8B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8165" y="3694261"/>
            <a:ext cx="762326" cy="729607"/>
          </a:xfrm>
          <a:prstGeom prst="ellipse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0D2419BC-F89E-495C-B424-A340C428C9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0642" y="3696223"/>
            <a:ext cx="744890" cy="732060"/>
          </a:xfrm>
          <a:custGeom>
            <a:avLst/>
            <a:gdLst>
              <a:gd name="connsiteX0" fmla="*/ 407145 w 814290"/>
              <a:gd name="connsiteY0" fmla="*/ 0 h 814290"/>
              <a:gd name="connsiteX1" fmla="*/ 814290 w 814290"/>
              <a:gd name="connsiteY1" fmla="*/ 407145 h 814290"/>
              <a:gd name="connsiteX2" fmla="*/ 407145 w 814290"/>
              <a:gd name="connsiteY2" fmla="*/ 814290 h 814290"/>
              <a:gd name="connsiteX3" fmla="*/ 0 w 814290"/>
              <a:gd name="connsiteY3" fmla="*/ 407145 h 814290"/>
              <a:gd name="connsiteX4" fmla="*/ 407145 w 814290"/>
              <a:gd name="connsiteY4" fmla="*/ 0 h 81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290" h="814290">
                <a:moveTo>
                  <a:pt x="407145" y="0"/>
                </a:moveTo>
                <a:cubicBezTo>
                  <a:pt x="632005" y="0"/>
                  <a:pt x="814290" y="182285"/>
                  <a:pt x="814290" y="407145"/>
                </a:cubicBezTo>
                <a:cubicBezTo>
                  <a:pt x="814290" y="632005"/>
                  <a:pt x="632005" y="814290"/>
                  <a:pt x="407145" y="814290"/>
                </a:cubicBezTo>
                <a:cubicBezTo>
                  <a:pt x="182285" y="814290"/>
                  <a:pt x="0" y="632005"/>
                  <a:pt x="0" y="407145"/>
                </a:cubicBezTo>
                <a:cubicBezTo>
                  <a:pt x="0" y="182285"/>
                  <a:pt x="182285" y="0"/>
                  <a:pt x="407145" y="0"/>
                </a:cubicBezTo>
                <a:close/>
              </a:path>
            </a:pathLst>
          </a:cu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B6F7A93D-354F-438B-B54F-8739056C9E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467408" y="1034320"/>
            <a:ext cx="385407" cy="2632720"/>
          </a:xfrm>
          <a:prstGeom prst="line">
            <a:avLst/>
          </a:prstGeom>
          <a:ln w="9525">
            <a:solidFill>
              <a:schemeClr val="accent3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A613BC4-A9B1-46D7-923C-D5EB82E63C59}"/>
              </a:ext>
            </a:extLst>
          </p:cNvPr>
          <p:cNvSpPr txBox="1"/>
          <p:nvPr/>
        </p:nvSpPr>
        <p:spPr>
          <a:xfrm>
            <a:off x="7502329" y="4483033"/>
            <a:ext cx="92963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 err="1">
                <a:solidFill>
                  <a:srgbClr val="FFFFFF"/>
                </a:solidFill>
              </a:rPr>
              <a:t>Dhrumil</a:t>
            </a:r>
            <a:endParaRPr lang="en-US" sz="1200" dirty="0">
              <a:solidFill>
                <a:srgbClr val="FFFFFF"/>
              </a:solidFill>
            </a:endParaRP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Shah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2366" y="1275532"/>
            <a:ext cx="35311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4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HUGS </a:t>
            </a:r>
            <a:r>
              <a:rPr lang="en-US" sz="4400" b="1" dirty="0" smtClean="0">
                <a:solidFill>
                  <a:srgbClr val="D15555"/>
                </a:solidFill>
                <a:latin typeface="Dosis"/>
                <a:ea typeface="Dosis"/>
                <a:cs typeface="Dosis"/>
              </a:rPr>
              <a:t>4</a:t>
            </a:r>
            <a:r>
              <a:rPr lang="en-US" sz="44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 BUGS</a:t>
            </a:r>
            <a:endParaRPr lang="en-IN" sz="4400" b="1" dirty="0" smtClean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9653" y="2603792"/>
            <a:ext cx="34002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4800" b="1" dirty="0" smtClean="0">
                <a:solidFill>
                  <a:srgbClr val="D15555"/>
                </a:solidFill>
                <a:latin typeface="Dosis"/>
                <a:ea typeface="Dosis"/>
                <a:cs typeface="Dosis"/>
              </a:rPr>
              <a:t>THANK YOU !</a:t>
            </a:r>
            <a:endParaRPr lang="en-IN" sz="4800" b="1" dirty="0">
              <a:solidFill>
                <a:srgbClr val="D15555"/>
              </a:solidFill>
              <a:latin typeface="Dosis"/>
              <a:ea typeface="Dosis"/>
              <a:cs typeface="Dosi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82714" y="2113521"/>
            <a:ext cx="641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2000" b="1" dirty="0" smtClean="0">
                <a:solidFill>
                  <a:schemeClr val="accent3"/>
                </a:solidFill>
                <a:latin typeface="Dosis"/>
                <a:ea typeface="Dosis"/>
                <a:cs typeface="Dosis"/>
              </a:rPr>
              <a:t>says</a:t>
            </a:r>
            <a:endParaRPr lang="en-IN" sz="2000" b="1" dirty="0">
              <a:solidFill>
                <a:schemeClr val="accent3"/>
              </a:solidFill>
              <a:latin typeface="Dosis"/>
              <a:ea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3396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>
            <a:spLocks noGrp="1"/>
          </p:cNvSpPr>
          <p:nvPr>
            <p:ph type="subTitle" idx="7"/>
          </p:nvPr>
        </p:nvSpPr>
        <p:spPr>
          <a:xfrm>
            <a:off x="1392149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3"/>
                </a:solidFill>
              </a:rPr>
              <a:t>Make Marketing Easier For All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324" name="Google Shape;324;p25"/>
          <p:cNvSpPr txBox="1">
            <a:spLocks noGrp="1"/>
          </p:cNvSpPr>
          <p:nvPr>
            <p:ph type="subTitle" idx="8"/>
          </p:nvPr>
        </p:nvSpPr>
        <p:spPr>
          <a:xfrm>
            <a:off x="4181076" y="4148740"/>
            <a:ext cx="1987376" cy="89411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 smtClean="0"/>
              <a:t>Flutter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 smtClean="0"/>
              <a:t>Firebase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 smtClean="0"/>
              <a:t>HTML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 smtClean="0"/>
              <a:t>CSS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 smtClean="0"/>
              <a:t>Bootstrap-4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b-NO" dirty="0" smtClean="0"/>
              <a:t>JS</a:t>
            </a:r>
            <a:endParaRPr lang="nb-NO" dirty="0"/>
          </a:p>
        </p:txBody>
      </p:sp>
      <p:sp>
        <p:nvSpPr>
          <p:cNvPr id="325" name="Google Shape;325;p25"/>
          <p:cNvSpPr txBox="1">
            <a:spLocks noGrp="1"/>
          </p:cNvSpPr>
          <p:nvPr>
            <p:ph type="subTitle" idx="9"/>
          </p:nvPr>
        </p:nvSpPr>
        <p:spPr>
          <a:xfrm>
            <a:off x="1392142" y="2380872"/>
            <a:ext cx="2165722" cy="1175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 smtClean="0">
                <a:solidFill>
                  <a:schemeClr val="accent3"/>
                </a:solidFill>
              </a:rPr>
              <a:t>Personalised </a:t>
            </a:r>
            <a:r>
              <a:rPr lang="en" b="1" dirty="0" smtClean="0">
                <a:solidFill>
                  <a:schemeClr val="accent3"/>
                </a:solidFill>
              </a:rPr>
              <a:t>Marketing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 smtClean="0">
                <a:solidFill>
                  <a:schemeClr val="accent3"/>
                </a:solidFill>
              </a:rPr>
              <a:t>Appx. Reach </a:t>
            </a:r>
            <a:r>
              <a:rPr lang="en" b="1" dirty="0" smtClean="0">
                <a:solidFill>
                  <a:schemeClr val="accent3"/>
                </a:solidFill>
              </a:rPr>
              <a:t>Predictor at your finger </a:t>
            </a:r>
            <a:r>
              <a:rPr lang="en" b="1" dirty="0" smtClean="0">
                <a:solidFill>
                  <a:schemeClr val="accent3"/>
                </a:solidFill>
              </a:rPr>
              <a:t>tips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 smtClean="0">
                <a:solidFill>
                  <a:schemeClr val="accent3"/>
                </a:solidFill>
              </a:rPr>
              <a:t>One Stop Solution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326" name="Google Shape;326;p25"/>
          <p:cNvSpPr txBox="1">
            <a:spLocks noGrp="1"/>
          </p:cNvSpPr>
          <p:nvPr>
            <p:ph type="subTitle" idx="13"/>
          </p:nvPr>
        </p:nvSpPr>
        <p:spPr>
          <a:xfrm>
            <a:off x="4189499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3"/>
                </a:solidFill>
              </a:rPr>
              <a:t>Build “One Of Its Kind”  Aggregator Platform 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14"/>
          </p:nvPr>
        </p:nvSpPr>
        <p:spPr>
          <a:xfrm>
            <a:off x="6825176" y="4148741"/>
            <a:ext cx="224387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Automate Reporting using Marketing APIs</a:t>
            </a:r>
            <a:endParaRPr lang="en-US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smtClean="0"/>
              <a:t>Include Target-Audience-Analytics for clients</a:t>
            </a:r>
          </a:p>
        </p:txBody>
      </p:sp>
      <p:sp>
        <p:nvSpPr>
          <p:cNvPr id="328" name="Google Shape;328;p25"/>
          <p:cNvSpPr txBox="1">
            <a:spLocks noGrp="1"/>
          </p:cNvSpPr>
          <p:nvPr>
            <p:ph type="subTitle" idx="15"/>
          </p:nvPr>
        </p:nvSpPr>
        <p:spPr>
          <a:xfrm>
            <a:off x="6825176" y="2790941"/>
            <a:ext cx="210896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The </a:t>
            </a:r>
            <a:r>
              <a:rPr lang="en" dirty="0" smtClean="0"/>
              <a:t>APP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Digital </a:t>
            </a:r>
            <a:r>
              <a:rPr lang="en" dirty="0" smtClean="0"/>
              <a:t>Marketer’s </a:t>
            </a:r>
            <a:r>
              <a:rPr lang="en" dirty="0" smtClean="0"/>
              <a:t>Dashboard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Manager’s Dashboard</a:t>
            </a:r>
            <a:endParaRPr dirty="0"/>
          </a:p>
        </p:txBody>
      </p:sp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title" idx="16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 idx="17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18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9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20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5" name="Google Shape;335;p25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 smtClean="0"/>
              <a:t>GOAL</a:t>
            </a:r>
            <a:endParaRPr lang="en"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 Stack</a:t>
            </a:r>
            <a:endParaRPr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INNOVATION</a:t>
            </a:r>
            <a:endParaRPr dirty="0"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1"/>
          </p:nvPr>
        </p:nvSpPr>
        <p:spPr>
          <a:xfrm>
            <a:off x="6825174" y="3742225"/>
            <a:ext cx="1339625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scope</a:t>
            </a:r>
            <a:endParaRPr dirty="0"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Modules</a:t>
            </a:r>
            <a:endParaRPr dirty="0"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OBJECTIVE</a:t>
            </a:r>
            <a:endParaRPr dirty="0"/>
          </a:p>
        </p:txBody>
      </p:sp>
      <p:grpSp>
        <p:nvGrpSpPr>
          <p:cNvPr id="23" name="Google Shape;5697;p41"/>
          <p:cNvGrpSpPr/>
          <p:nvPr/>
        </p:nvGrpSpPr>
        <p:grpSpPr>
          <a:xfrm>
            <a:off x="3756532" y="2038937"/>
            <a:ext cx="1574702" cy="1198892"/>
            <a:chOff x="4998800" y="1632275"/>
            <a:chExt cx="371150" cy="327800"/>
          </a:xfrm>
        </p:grpSpPr>
        <p:sp>
          <p:nvSpPr>
            <p:cNvPr id="24" name="Google Shape;5698;p41"/>
            <p:cNvSpPr/>
            <p:nvPr/>
          </p:nvSpPr>
          <p:spPr>
            <a:xfrm>
              <a:off x="4998800" y="1632275"/>
              <a:ext cx="249600" cy="324975"/>
            </a:xfrm>
            <a:custGeom>
              <a:avLst/>
              <a:gdLst/>
              <a:ahLst/>
              <a:cxnLst/>
              <a:rect l="l" t="t" r="r" b="b"/>
              <a:pathLst>
                <a:path w="9984" h="12999" extrusionOk="0">
                  <a:moveTo>
                    <a:pt x="5784" y="1"/>
                  </a:moveTo>
                  <a:cubicBezTo>
                    <a:pt x="5280" y="1"/>
                    <a:pt x="4723" y="161"/>
                    <a:pt x="4132" y="499"/>
                  </a:cubicBezTo>
                  <a:cubicBezTo>
                    <a:pt x="1856" y="1822"/>
                    <a:pt x="0" y="5362"/>
                    <a:pt x="0" y="8403"/>
                  </a:cubicBezTo>
                  <a:cubicBezTo>
                    <a:pt x="0" y="10216"/>
                    <a:pt x="653" y="11290"/>
                    <a:pt x="1667" y="11865"/>
                  </a:cubicBezTo>
                  <a:lnTo>
                    <a:pt x="3205" y="12750"/>
                  </a:lnTo>
                  <a:cubicBezTo>
                    <a:pt x="3509" y="12913"/>
                    <a:pt x="3849" y="12999"/>
                    <a:pt x="4215" y="12999"/>
                  </a:cubicBezTo>
                  <a:cubicBezTo>
                    <a:pt x="4717" y="12999"/>
                    <a:pt x="5270" y="12839"/>
                    <a:pt x="5851" y="12501"/>
                  </a:cubicBezTo>
                  <a:cubicBezTo>
                    <a:pt x="8136" y="11178"/>
                    <a:pt x="9983" y="7647"/>
                    <a:pt x="9983" y="4597"/>
                  </a:cubicBezTo>
                  <a:cubicBezTo>
                    <a:pt x="9983" y="2037"/>
                    <a:pt x="8643" y="1307"/>
                    <a:pt x="8643" y="1307"/>
                  </a:cubicBezTo>
                  <a:lnTo>
                    <a:pt x="6761" y="233"/>
                  </a:lnTo>
                  <a:cubicBezTo>
                    <a:pt x="6467" y="80"/>
                    <a:pt x="6139" y="1"/>
                    <a:pt x="57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99;p41"/>
            <p:cNvSpPr/>
            <p:nvPr/>
          </p:nvSpPr>
          <p:spPr>
            <a:xfrm>
              <a:off x="5041525" y="1656575"/>
              <a:ext cx="206875" cy="300575"/>
            </a:xfrm>
            <a:custGeom>
              <a:avLst/>
              <a:gdLst/>
              <a:ahLst/>
              <a:cxnLst/>
              <a:rect l="l" t="t" r="r" b="b"/>
              <a:pathLst>
                <a:path w="8275" h="12023" extrusionOk="0">
                  <a:moveTo>
                    <a:pt x="5783" y="0"/>
                  </a:moveTo>
                  <a:cubicBezTo>
                    <a:pt x="5280" y="0"/>
                    <a:pt x="4725" y="160"/>
                    <a:pt x="4142" y="498"/>
                  </a:cubicBezTo>
                  <a:cubicBezTo>
                    <a:pt x="1856" y="1812"/>
                    <a:pt x="1" y="5352"/>
                    <a:pt x="1" y="8402"/>
                  </a:cubicBezTo>
                  <a:cubicBezTo>
                    <a:pt x="1" y="10668"/>
                    <a:pt x="1031" y="12023"/>
                    <a:pt x="2501" y="12023"/>
                  </a:cubicBezTo>
                  <a:cubicBezTo>
                    <a:pt x="3004" y="12023"/>
                    <a:pt x="3559" y="11864"/>
                    <a:pt x="4142" y="11529"/>
                  </a:cubicBezTo>
                  <a:cubicBezTo>
                    <a:pt x="6427" y="10206"/>
                    <a:pt x="8274" y="6675"/>
                    <a:pt x="8274" y="3625"/>
                  </a:cubicBezTo>
                  <a:cubicBezTo>
                    <a:pt x="8274" y="1360"/>
                    <a:pt x="7250" y="0"/>
                    <a:pt x="57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00;p41"/>
            <p:cNvSpPr/>
            <p:nvPr/>
          </p:nvSpPr>
          <p:spPr>
            <a:xfrm>
              <a:off x="5073325" y="1702550"/>
              <a:ext cx="143500" cy="208725"/>
            </a:xfrm>
            <a:custGeom>
              <a:avLst/>
              <a:gdLst/>
              <a:ahLst/>
              <a:cxnLst/>
              <a:rect l="l" t="t" r="r" b="b"/>
              <a:pathLst>
                <a:path w="5740" h="8349" extrusionOk="0">
                  <a:moveTo>
                    <a:pt x="4008" y="1"/>
                  </a:moveTo>
                  <a:cubicBezTo>
                    <a:pt x="3660" y="1"/>
                    <a:pt x="3275" y="111"/>
                    <a:pt x="2870" y="343"/>
                  </a:cubicBezTo>
                  <a:cubicBezTo>
                    <a:pt x="1289" y="1262"/>
                    <a:pt x="0" y="3719"/>
                    <a:pt x="0" y="5833"/>
                  </a:cubicBezTo>
                  <a:cubicBezTo>
                    <a:pt x="0" y="7408"/>
                    <a:pt x="716" y="8348"/>
                    <a:pt x="1735" y="8348"/>
                  </a:cubicBezTo>
                  <a:cubicBezTo>
                    <a:pt x="2083" y="8348"/>
                    <a:pt x="2467" y="8238"/>
                    <a:pt x="2870" y="8006"/>
                  </a:cubicBezTo>
                  <a:cubicBezTo>
                    <a:pt x="4451" y="7087"/>
                    <a:pt x="5739" y="4630"/>
                    <a:pt x="5739" y="2516"/>
                  </a:cubicBezTo>
                  <a:cubicBezTo>
                    <a:pt x="5739" y="941"/>
                    <a:pt x="5028" y="1"/>
                    <a:pt x="4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01;p41"/>
            <p:cNvSpPr/>
            <p:nvPr/>
          </p:nvSpPr>
          <p:spPr>
            <a:xfrm>
              <a:off x="5105975" y="1750025"/>
              <a:ext cx="78200" cy="113775"/>
            </a:xfrm>
            <a:custGeom>
              <a:avLst/>
              <a:gdLst/>
              <a:ahLst/>
              <a:cxnLst/>
              <a:rect l="l" t="t" r="r" b="b"/>
              <a:pathLst>
                <a:path w="3128" h="4551" extrusionOk="0">
                  <a:moveTo>
                    <a:pt x="2185" y="1"/>
                  </a:moveTo>
                  <a:cubicBezTo>
                    <a:pt x="1995" y="1"/>
                    <a:pt x="1785" y="61"/>
                    <a:pt x="1564" y="188"/>
                  </a:cubicBezTo>
                  <a:cubicBezTo>
                    <a:pt x="696" y="686"/>
                    <a:pt x="0" y="2035"/>
                    <a:pt x="0" y="3186"/>
                  </a:cubicBezTo>
                  <a:cubicBezTo>
                    <a:pt x="0" y="4038"/>
                    <a:pt x="386" y="4550"/>
                    <a:pt x="942" y="4550"/>
                  </a:cubicBezTo>
                  <a:cubicBezTo>
                    <a:pt x="1133" y="4550"/>
                    <a:pt x="1343" y="4490"/>
                    <a:pt x="1564" y="4363"/>
                  </a:cubicBezTo>
                  <a:cubicBezTo>
                    <a:pt x="2431" y="3865"/>
                    <a:pt x="3127" y="2525"/>
                    <a:pt x="3127" y="1373"/>
                  </a:cubicBezTo>
                  <a:cubicBezTo>
                    <a:pt x="3127" y="515"/>
                    <a:pt x="2741" y="1"/>
                    <a:pt x="21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02;p41"/>
            <p:cNvSpPr/>
            <p:nvPr/>
          </p:nvSpPr>
          <p:spPr>
            <a:xfrm>
              <a:off x="5240425" y="1863400"/>
              <a:ext cx="91300" cy="96675"/>
            </a:xfrm>
            <a:custGeom>
              <a:avLst/>
              <a:gdLst/>
              <a:ahLst/>
              <a:cxnLst/>
              <a:rect l="l" t="t" r="r" b="b"/>
              <a:pathLst>
                <a:path w="3652" h="3867" extrusionOk="0">
                  <a:moveTo>
                    <a:pt x="0" y="0"/>
                  </a:moveTo>
                  <a:lnTo>
                    <a:pt x="559" y="2079"/>
                  </a:lnTo>
                  <a:lnTo>
                    <a:pt x="3652" y="3866"/>
                  </a:lnTo>
                  <a:lnTo>
                    <a:pt x="3652" y="3866"/>
                  </a:lnTo>
                  <a:lnTo>
                    <a:pt x="3093" y="1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03;p41"/>
            <p:cNvSpPr/>
            <p:nvPr/>
          </p:nvSpPr>
          <p:spPr>
            <a:xfrm>
              <a:off x="5240425" y="1849225"/>
              <a:ext cx="129525" cy="58650"/>
            </a:xfrm>
            <a:custGeom>
              <a:avLst/>
              <a:gdLst/>
              <a:ahLst/>
              <a:cxnLst/>
              <a:rect l="l" t="t" r="r" b="b"/>
              <a:pathLst>
                <a:path w="5181" h="2346" extrusionOk="0">
                  <a:moveTo>
                    <a:pt x="2097" y="0"/>
                  </a:moveTo>
                  <a:lnTo>
                    <a:pt x="0" y="558"/>
                  </a:lnTo>
                  <a:lnTo>
                    <a:pt x="3102" y="2345"/>
                  </a:lnTo>
                  <a:lnTo>
                    <a:pt x="5181" y="178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04;p41"/>
            <p:cNvSpPr/>
            <p:nvPr/>
          </p:nvSpPr>
          <p:spPr>
            <a:xfrm>
              <a:off x="5136100" y="1801950"/>
              <a:ext cx="201850" cy="120100"/>
            </a:xfrm>
            <a:custGeom>
              <a:avLst/>
              <a:gdLst/>
              <a:ahLst/>
              <a:cxnLst/>
              <a:rect l="l" t="t" r="r" b="b"/>
              <a:pathLst>
                <a:path w="8074" h="4804" extrusionOk="0">
                  <a:moveTo>
                    <a:pt x="630" y="1"/>
                  </a:moveTo>
                  <a:cubicBezTo>
                    <a:pt x="243" y="1"/>
                    <a:pt x="1" y="588"/>
                    <a:pt x="445" y="817"/>
                  </a:cubicBezTo>
                  <a:lnTo>
                    <a:pt x="7275" y="4743"/>
                  </a:lnTo>
                  <a:cubicBezTo>
                    <a:pt x="7335" y="4786"/>
                    <a:pt x="7412" y="4804"/>
                    <a:pt x="7490" y="4804"/>
                  </a:cubicBezTo>
                  <a:cubicBezTo>
                    <a:pt x="7919" y="4804"/>
                    <a:pt x="8074" y="4219"/>
                    <a:pt x="7704" y="4005"/>
                  </a:cubicBezTo>
                  <a:lnTo>
                    <a:pt x="874" y="78"/>
                  </a:lnTo>
                  <a:cubicBezTo>
                    <a:pt x="790" y="24"/>
                    <a:pt x="707" y="1"/>
                    <a:pt x="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 rot="19842769">
            <a:off x="6353030" y="328705"/>
            <a:ext cx="2283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D15555"/>
                </a:solidFill>
                <a:latin typeface="Dosis" panose="020B0604020202020204" charset="0"/>
              </a:rPr>
              <a:t>BRIEF SUMMARY</a:t>
            </a:r>
            <a:endParaRPr lang="en-IN" sz="2800" b="1" dirty="0">
              <a:solidFill>
                <a:srgbClr val="D15555"/>
              </a:solidFill>
              <a:latin typeface="Dosis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9"/>
          <p:cNvSpPr txBox="1">
            <a:spLocks noGrp="1"/>
          </p:cNvSpPr>
          <p:nvPr>
            <p:ph type="subTitle" idx="2"/>
          </p:nvPr>
        </p:nvSpPr>
        <p:spPr>
          <a:xfrm flipH="1">
            <a:off x="1190113" y="1656414"/>
            <a:ext cx="3471837" cy="969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“I wish to </a:t>
            </a:r>
            <a:r>
              <a:rPr lang="en" sz="1800" b="1" dirty="0" smtClean="0">
                <a:solidFill>
                  <a:schemeClr val="accent4"/>
                </a:solidFill>
              </a:rPr>
              <a:t>grow my business</a:t>
            </a:r>
            <a:r>
              <a:rPr lang="en" sz="1800" dirty="0" smtClean="0"/>
              <a:t> and increase my sales. What kind of marketing do </a:t>
            </a:r>
            <a:r>
              <a:rPr lang="en-IN" sz="1800" dirty="0" smtClean="0"/>
              <a:t>I</a:t>
            </a:r>
            <a:r>
              <a:rPr lang="en" sz="1800" dirty="0" smtClean="0"/>
              <a:t> need?.”</a:t>
            </a:r>
            <a:endParaRPr sz="1800" dirty="0"/>
          </a:p>
        </p:txBody>
      </p:sp>
      <p:sp>
        <p:nvSpPr>
          <p:cNvPr id="723" name="Google Shape;723;p29"/>
          <p:cNvSpPr txBox="1">
            <a:spLocks noGrp="1"/>
          </p:cNvSpPr>
          <p:nvPr>
            <p:ph type="subTitle" idx="1"/>
          </p:nvPr>
        </p:nvSpPr>
        <p:spPr>
          <a:xfrm flipH="1">
            <a:off x="1190113" y="2989946"/>
            <a:ext cx="30510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- Susan Colins ( LOCAL BAKER 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20" y="304426"/>
            <a:ext cx="3895721" cy="389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1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</a:t>
            </a:r>
            <a:r>
              <a:rPr lang="en" dirty="0" smtClean="0"/>
              <a:t>WHY Susan’s BAKERy </a:t>
            </a:r>
            <a:r>
              <a:rPr lang="en" dirty="0" smtClean="0">
                <a:solidFill>
                  <a:schemeClr val="accent4"/>
                </a:solidFill>
              </a:rPr>
              <a:t>NEEDS</a:t>
            </a:r>
            <a:r>
              <a:rPr lang="en" dirty="0" smtClean="0"/>
              <a:t> DIGITAL MARKETING 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18" name="Google Shape;318;p24"/>
          <p:cNvSpPr txBox="1">
            <a:spLocks noGrp="1"/>
          </p:cNvSpPr>
          <p:nvPr>
            <p:ph type="subTitle" idx="1"/>
          </p:nvPr>
        </p:nvSpPr>
        <p:spPr>
          <a:xfrm>
            <a:off x="856200" y="1050877"/>
            <a:ext cx="7670400" cy="3945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latin typeface="Dosis"/>
                <a:ea typeface="Dosis"/>
                <a:cs typeface="Dosis"/>
                <a:sym typeface="Dosis"/>
              </a:rPr>
              <a:t>Statistics Say…</a:t>
            </a:r>
            <a:r>
              <a:rPr lang="en" sz="1800" dirty="0">
                <a:latin typeface="Dosis"/>
                <a:ea typeface="Dosis"/>
                <a:cs typeface="Dosis"/>
                <a:sym typeface="Dosis"/>
              </a:rPr>
              <a:t/>
            </a:r>
            <a:br>
              <a:rPr lang="en" sz="1800" dirty="0">
                <a:latin typeface="Dosis"/>
                <a:ea typeface="Dosis"/>
                <a:cs typeface="Dosis"/>
                <a:sym typeface="Dosis"/>
              </a:rPr>
            </a:br>
            <a:r>
              <a:rPr lang="en" sz="700" dirty="0">
                <a:latin typeface="Dosis"/>
                <a:ea typeface="Dosis"/>
                <a:cs typeface="Dosis"/>
                <a:sym typeface="Dosis"/>
              </a:rPr>
              <a:t> </a:t>
            </a:r>
            <a:endParaRPr sz="1800" dirty="0" smtClean="0">
              <a:latin typeface="Dosis"/>
              <a:ea typeface="Dosis"/>
              <a:cs typeface="Dosis"/>
              <a:sym typeface="Dosi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</a:pPr>
            <a:r>
              <a:rPr lang="en" sz="1800" b="1" dirty="0" smtClean="0">
                <a:solidFill>
                  <a:srgbClr val="D15555"/>
                </a:solidFill>
                <a:latin typeface="Dosis"/>
                <a:ea typeface="Dosis"/>
                <a:cs typeface="Dosis"/>
                <a:sym typeface="Dosis"/>
              </a:rPr>
              <a:t>63 Million SMEs </a:t>
            </a:r>
            <a:r>
              <a:rPr lang="en" sz="1800" dirty="0" smtClean="0">
                <a:latin typeface="Dosis"/>
                <a:ea typeface="Dosis"/>
                <a:cs typeface="Dosis"/>
                <a:sym typeface="Dosis"/>
              </a:rPr>
              <a:t>(Small – Medium Enterprises) in India according to FY20 Reports</a:t>
            </a:r>
            <a:endParaRPr sz="1800" b="1" dirty="0" smtClean="0">
              <a:latin typeface="Dosis"/>
              <a:ea typeface="Dosis"/>
              <a:cs typeface="Dosis"/>
              <a:sym typeface="Dosis"/>
            </a:endParaRPr>
          </a:p>
          <a:p>
            <a:pPr lvl="0">
              <a:lnSpc>
                <a:spcPct val="150000"/>
              </a:lnSpc>
              <a:buSzPts val="1100"/>
              <a:buFont typeface="Dosis ExtraLight"/>
              <a:buChar char="●"/>
            </a:pPr>
            <a:r>
              <a:rPr lang="en" sz="1800" dirty="0" smtClean="0">
                <a:latin typeface="Dosis"/>
                <a:ea typeface="Dosis"/>
                <a:cs typeface="Dosis"/>
                <a:sym typeface="Dosis"/>
              </a:rPr>
              <a:t>Each day </a:t>
            </a:r>
            <a:r>
              <a:rPr lang="en" sz="1800" b="1" dirty="0" smtClean="0">
                <a:solidFill>
                  <a:srgbClr val="D15555"/>
                </a:solidFill>
                <a:latin typeface="Dosis"/>
                <a:ea typeface="Dosis"/>
                <a:cs typeface="Dosis"/>
                <a:sym typeface="Dosis"/>
              </a:rPr>
              <a:t>Increased Number of Social Media Users </a:t>
            </a:r>
            <a:endParaRPr lang="en" sz="1800" dirty="0">
              <a:latin typeface="Dosis"/>
              <a:ea typeface="Dosis"/>
              <a:cs typeface="Dosis"/>
              <a:sym typeface="Dosis"/>
            </a:endParaRPr>
          </a:p>
          <a:p>
            <a:pPr lvl="1">
              <a:lnSpc>
                <a:spcPct val="150000"/>
              </a:lnSpc>
              <a:buClr>
                <a:schemeClr val="accent4"/>
              </a:buClr>
              <a:buSzPts val="1100"/>
              <a:buFont typeface="Dosis ExtraLight"/>
              <a:buChar char="●"/>
            </a:pPr>
            <a:r>
              <a:rPr lang="en" sz="1800" dirty="0" smtClean="0">
                <a:latin typeface="Dosis"/>
                <a:ea typeface="Dosis"/>
                <a:cs typeface="Dosis"/>
                <a:sym typeface="Dosis"/>
              </a:rPr>
              <a:t>120 Million Indian Users on Instagram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SzPts val="1100"/>
              <a:buFont typeface="Dosis ExtraLight"/>
              <a:buChar char="●"/>
            </a:pPr>
            <a:r>
              <a:rPr lang="en" sz="1800" dirty="0" smtClean="0">
                <a:latin typeface="Dosis"/>
                <a:ea typeface="Dosis"/>
                <a:cs typeface="Dosis"/>
                <a:sym typeface="Dosis"/>
              </a:rPr>
              <a:t>320 Million Indian Users on Facebook</a:t>
            </a:r>
          </a:p>
          <a:p>
            <a:pPr lvl="1">
              <a:lnSpc>
                <a:spcPct val="150000"/>
              </a:lnSpc>
              <a:buClr>
                <a:schemeClr val="accent4"/>
              </a:buClr>
              <a:buSzPts val="1100"/>
              <a:buFont typeface="Dosis ExtraLight"/>
              <a:buChar char="●"/>
            </a:pPr>
            <a:r>
              <a:rPr lang="en" sz="1800" dirty="0" smtClean="0">
                <a:latin typeface="Dosis"/>
                <a:ea typeface="Dosis"/>
                <a:cs typeface="Dosis"/>
                <a:sym typeface="Dosis"/>
              </a:rPr>
              <a:t>Average 145 minutes per day on Social Media per User</a:t>
            </a:r>
            <a:endParaRPr lang="en" sz="1800" dirty="0" smtClean="0">
              <a:latin typeface="Dosis"/>
              <a:ea typeface="Dosis"/>
              <a:cs typeface="Dosis"/>
              <a:sym typeface="Dosis"/>
            </a:endParaRPr>
          </a:p>
          <a:p>
            <a:pPr marL="1587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endParaRPr lang="en" sz="1200" dirty="0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9556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</a:t>
            </a:r>
            <a:r>
              <a:rPr lang="en" dirty="0" smtClean="0"/>
              <a:t> </a:t>
            </a:r>
            <a:r>
              <a:rPr lang="en" dirty="0" smtClean="0"/>
              <a:t>Traditional </a:t>
            </a:r>
            <a:r>
              <a:rPr lang="en" dirty="0" smtClean="0">
                <a:solidFill>
                  <a:schemeClr val="accent4"/>
                </a:solidFill>
              </a:rPr>
              <a:t>VS</a:t>
            </a:r>
            <a:r>
              <a:rPr lang="en" dirty="0" smtClean="0"/>
              <a:t> DIGITAL MARKETING 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Traditional marketing pros and cons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61" y="1391909"/>
            <a:ext cx="4695217" cy="307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8041" y="1391909"/>
            <a:ext cx="353114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4"/>
              </a:buClr>
            </a:pPr>
            <a:r>
              <a:rPr lang="en-IN" sz="1600" b="1" dirty="0">
                <a:solidFill>
                  <a:schemeClr val="accent2"/>
                </a:solidFill>
                <a:latin typeface="Dosis"/>
                <a:ea typeface="Dosis"/>
                <a:cs typeface="Dosis"/>
                <a:sym typeface="Abel"/>
              </a:rPr>
              <a:t>Traditional</a:t>
            </a:r>
            <a:r>
              <a:rPr lang="en-IN" sz="1200" b="1" dirty="0">
                <a:solidFill>
                  <a:srgbClr val="555555"/>
                </a:solidFill>
                <a:latin typeface="Atlas Grotesk Web"/>
              </a:rPr>
              <a:t> </a:t>
            </a:r>
            <a:r>
              <a:rPr lang="en-IN" sz="1600" b="1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marketing channels include</a:t>
            </a:r>
            <a:r>
              <a:rPr lang="en-IN" sz="16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:</a:t>
            </a: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IN" sz="1200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Outdoor (Billboards, bus/taxi wraps, posters </a:t>
            </a:r>
            <a:r>
              <a:rPr lang="en-IN" sz="1200" dirty="0" err="1">
                <a:solidFill>
                  <a:schemeClr val="accent2"/>
                </a:solidFill>
                <a:latin typeface="Dosis"/>
                <a:ea typeface="Dosis"/>
                <a:cs typeface="Dosis"/>
              </a:rPr>
              <a:t>etc</a:t>
            </a: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Broadcasting (TV, Radio </a:t>
            </a:r>
            <a:r>
              <a:rPr lang="en-IN" sz="1200" dirty="0" err="1">
                <a:solidFill>
                  <a:schemeClr val="accent2"/>
                </a:solidFill>
                <a:latin typeface="Dosis"/>
                <a:ea typeface="Dosis"/>
                <a:cs typeface="Dosis"/>
              </a:rPr>
              <a:t>etc</a:t>
            </a: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Print (Magazines, newspapers </a:t>
            </a:r>
            <a:r>
              <a:rPr lang="en-IN" sz="1200" dirty="0" err="1">
                <a:solidFill>
                  <a:schemeClr val="accent2"/>
                </a:solidFill>
                <a:latin typeface="Dosis"/>
                <a:ea typeface="Dosis"/>
                <a:cs typeface="Dosis"/>
              </a:rPr>
              <a:t>etc</a:t>
            </a: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Direct Mail (catalogues </a:t>
            </a:r>
            <a:r>
              <a:rPr lang="en-IN" sz="1200" dirty="0" err="1">
                <a:solidFill>
                  <a:schemeClr val="accent2"/>
                </a:solidFill>
                <a:latin typeface="Dosis"/>
                <a:ea typeface="Dosis"/>
                <a:cs typeface="Dosis"/>
              </a:rPr>
              <a:t>etc</a:t>
            </a: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Telemarketing (Phone, text message)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Window display and signs</a:t>
            </a:r>
          </a:p>
        </p:txBody>
      </p:sp>
    </p:spTree>
    <p:extLst>
      <p:ext uri="{BB962C8B-B14F-4D97-AF65-F5344CB8AC3E}">
        <p14:creationId xmlns:p14="http://schemas.microsoft.com/office/powerpoint/2010/main" val="9722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</a:t>
            </a:r>
            <a:r>
              <a:rPr lang="en" dirty="0" smtClean="0"/>
              <a:t> </a:t>
            </a:r>
            <a:r>
              <a:rPr lang="en" dirty="0" smtClean="0"/>
              <a:t>Traditional </a:t>
            </a:r>
            <a:r>
              <a:rPr lang="en" dirty="0" smtClean="0">
                <a:solidFill>
                  <a:schemeClr val="accent4"/>
                </a:solidFill>
              </a:rPr>
              <a:t>VS</a:t>
            </a:r>
            <a:r>
              <a:rPr lang="en" dirty="0" smtClean="0"/>
              <a:t> DIGITAL MARKETING 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4280" y="1432928"/>
            <a:ext cx="4695217" cy="307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7796" y="1432928"/>
            <a:ext cx="353114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4"/>
              </a:buClr>
            </a:pPr>
            <a:r>
              <a:rPr lang="en-IN" sz="1600" b="1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Social</a:t>
            </a:r>
            <a:r>
              <a:rPr lang="en-IN" sz="1800" b="1" dirty="0">
                <a:solidFill>
                  <a:srgbClr val="555555"/>
                </a:solidFill>
                <a:latin typeface="Atlas Grotesk Web"/>
              </a:rPr>
              <a:t> </a:t>
            </a:r>
            <a:r>
              <a:rPr lang="en-IN" sz="1600" b="1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media (Facebook, Instagram </a:t>
            </a:r>
            <a:r>
              <a:rPr lang="en-IN" sz="1600" b="1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etc.)</a:t>
            </a:r>
          </a:p>
          <a:p>
            <a:pPr>
              <a:buClr>
                <a:schemeClr val="accent4"/>
              </a:buClr>
            </a:pPr>
            <a:endParaRPr lang="en-IN" sz="1200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Website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Content marketing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Affiliate marketing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Social Media marketing</a:t>
            </a:r>
            <a:endParaRPr lang="en-IN" sz="1200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Email marketing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PPC (pay per </a:t>
            </a:r>
            <a:r>
              <a:rPr lang="en-IN" sz="1200" dirty="0" smtClean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click)</a:t>
            </a:r>
            <a:endParaRPr lang="en-IN" sz="1200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SEM (Search engine marketing)</a:t>
            </a:r>
          </a:p>
        </p:txBody>
      </p:sp>
    </p:spTree>
    <p:extLst>
      <p:ext uri="{BB962C8B-B14F-4D97-AF65-F5344CB8AC3E}">
        <p14:creationId xmlns:p14="http://schemas.microsoft.com/office/powerpoint/2010/main" val="11943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       </a:t>
            </a:r>
            <a:r>
              <a:rPr lang="en" dirty="0" smtClean="0"/>
              <a:t> </a:t>
            </a:r>
            <a:r>
              <a:rPr lang="en-IN" dirty="0"/>
              <a:t> SUSAN’s </a:t>
            </a:r>
            <a:r>
              <a:rPr lang="en-IN" dirty="0">
                <a:solidFill>
                  <a:schemeClr val="accent4"/>
                </a:solidFill>
              </a:rPr>
              <a:t>OPTIONS</a:t>
            </a:r>
            <a:r>
              <a:rPr lang="en-IN" dirty="0"/>
              <a:t> FOR DIGITAL MARKETING ?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6" y="1578456"/>
            <a:ext cx="3218212" cy="3218212"/>
          </a:xfrm>
          <a:prstGeom prst="rect">
            <a:avLst/>
          </a:prstGeom>
        </p:spPr>
      </p:pic>
      <p:sp>
        <p:nvSpPr>
          <p:cNvPr id="7" name="Google Shape;5042;p37"/>
          <p:cNvSpPr/>
          <p:nvPr/>
        </p:nvSpPr>
        <p:spPr>
          <a:xfrm>
            <a:off x="3775914" y="3527317"/>
            <a:ext cx="177520" cy="89390"/>
          </a:xfrm>
          <a:custGeom>
            <a:avLst/>
            <a:gdLst/>
            <a:ahLst/>
            <a:cxnLst/>
            <a:rect l="l" t="t" r="r" b="b"/>
            <a:pathLst>
              <a:path w="5636" h="2838" extrusionOk="0">
                <a:moveTo>
                  <a:pt x="5635" y="0"/>
                </a:moveTo>
                <a:cubicBezTo>
                  <a:pt x="5397" y="59"/>
                  <a:pt x="5156" y="76"/>
                  <a:pt x="4915" y="114"/>
                </a:cubicBezTo>
                <a:cubicBezTo>
                  <a:pt x="5156" y="100"/>
                  <a:pt x="5400" y="59"/>
                  <a:pt x="5635" y="0"/>
                </a:cubicBezTo>
                <a:close/>
                <a:moveTo>
                  <a:pt x="136" y="1745"/>
                </a:moveTo>
                <a:cubicBezTo>
                  <a:pt x="142" y="2031"/>
                  <a:pt x="1" y="2472"/>
                  <a:pt x="146" y="2728"/>
                </a:cubicBezTo>
                <a:cubicBezTo>
                  <a:pt x="36" y="2414"/>
                  <a:pt x="153" y="2076"/>
                  <a:pt x="136" y="1745"/>
                </a:cubicBezTo>
                <a:close/>
                <a:moveTo>
                  <a:pt x="153" y="2741"/>
                </a:moveTo>
                <a:lnTo>
                  <a:pt x="153" y="2741"/>
                </a:lnTo>
                <a:cubicBezTo>
                  <a:pt x="170" y="2766"/>
                  <a:pt x="187" y="2790"/>
                  <a:pt x="208" y="2811"/>
                </a:cubicBezTo>
                <a:cubicBezTo>
                  <a:pt x="222" y="2820"/>
                  <a:pt x="232" y="2828"/>
                  <a:pt x="246" y="2838"/>
                </a:cubicBezTo>
                <a:cubicBezTo>
                  <a:pt x="215" y="2803"/>
                  <a:pt x="174" y="2762"/>
                  <a:pt x="153" y="27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143;p37"/>
          <p:cNvSpPr txBox="1">
            <a:spLocks noGrp="1"/>
          </p:cNvSpPr>
          <p:nvPr>
            <p:ph type="subTitle" idx="1"/>
          </p:nvPr>
        </p:nvSpPr>
        <p:spPr>
          <a:xfrm>
            <a:off x="4248849" y="1381801"/>
            <a:ext cx="4482921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" sz="1200" dirty="0" smtClean="0">
                <a:solidFill>
                  <a:schemeClr val="accent3"/>
                </a:solidFill>
                <a:latin typeface="Dosis" panose="020B0604020202020204" charset="0"/>
              </a:rPr>
              <a:t>Expensive for small businesses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accent3"/>
                </a:solidFill>
                <a:latin typeface="Dosis" panose="020B0604020202020204" charset="0"/>
              </a:rPr>
              <a:t>O</a:t>
            </a:r>
            <a:r>
              <a:rPr lang="en" sz="1200" dirty="0" smtClean="0">
                <a:solidFill>
                  <a:schemeClr val="accent3"/>
                </a:solidFill>
                <a:latin typeface="Dosis" panose="020B0604020202020204" charset="0"/>
              </a:rPr>
              <a:t>n an average  $ 270 – $ 400 per Month</a:t>
            </a:r>
            <a:endParaRPr lang="en" sz="1200" dirty="0" smtClean="0">
              <a:solidFill>
                <a:schemeClr val="accent3"/>
              </a:solidFill>
              <a:latin typeface="Dosis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sz="1200" dirty="0">
              <a:solidFill>
                <a:schemeClr val="accent3"/>
              </a:solidFill>
              <a:latin typeface="Dosis" panose="020B0604020202020204" charset="0"/>
            </a:endParaRPr>
          </a:p>
        </p:txBody>
      </p:sp>
      <p:sp>
        <p:nvSpPr>
          <p:cNvPr id="11" name="Google Shape;5144;p37"/>
          <p:cNvSpPr txBox="1">
            <a:spLocks/>
          </p:cNvSpPr>
          <p:nvPr/>
        </p:nvSpPr>
        <p:spPr>
          <a:xfrm>
            <a:off x="4248856" y="1066048"/>
            <a:ext cx="4482921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smtClean="0">
                <a:solidFill>
                  <a:schemeClr val="accent4"/>
                </a:solidFill>
                <a:latin typeface="Dosis" panose="020B0604020202020204" charset="0"/>
              </a:rPr>
              <a:t>DIGITAL MARKETING AGENCY</a:t>
            </a:r>
            <a:endParaRPr lang="en-IN" sz="1600" b="1" dirty="0">
              <a:solidFill>
                <a:schemeClr val="accent4"/>
              </a:solidFill>
              <a:latin typeface="Dosis" panose="020B0604020202020204" charset="0"/>
            </a:endParaRPr>
          </a:p>
        </p:txBody>
      </p:sp>
      <p:sp>
        <p:nvSpPr>
          <p:cNvPr id="12" name="Google Shape;5145;p37"/>
          <p:cNvSpPr txBox="1">
            <a:spLocks/>
          </p:cNvSpPr>
          <p:nvPr/>
        </p:nvSpPr>
        <p:spPr>
          <a:xfrm>
            <a:off x="4248849" y="3712680"/>
            <a:ext cx="4482921" cy="890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accent3"/>
                </a:solidFill>
                <a:latin typeface="Dosis" panose="020B0604020202020204" charset="0"/>
              </a:rPr>
              <a:t>Understand the system</a:t>
            </a: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accent3"/>
                </a:solidFill>
                <a:latin typeface="Dosis" panose="020B0604020202020204" charset="0"/>
              </a:rPr>
              <a:t>Must use pre-set boosting and promotion options on Social Media</a:t>
            </a: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accent3"/>
                </a:solidFill>
                <a:latin typeface="Dosis" panose="020B0604020202020204" charset="0"/>
              </a:rPr>
              <a:t>Unavailability of personalized marketing ( target specific audience )</a:t>
            </a: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accent3"/>
                </a:solidFill>
                <a:latin typeface="Dosis" panose="020B0604020202020204" charset="0"/>
              </a:rPr>
              <a:t>Increased Management Overhead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accent3"/>
              </a:solidFill>
              <a:latin typeface="Dosis" panose="020B0604020202020204" charset="0"/>
            </a:endParaRPr>
          </a:p>
        </p:txBody>
      </p:sp>
      <p:sp>
        <p:nvSpPr>
          <p:cNvPr id="13" name="Google Shape;5146;p37"/>
          <p:cNvSpPr txBox="1">
            <a:spLocks/>
          </p:cNvSpPr>
          <p:nvPr/>
        </p:nvSpPr>
        <p:spPr>
          <a:xfrm>
            <a:off x="4248849" y="3446464"/>
            <a:ext cx="4482921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smtClean="0">
                <a:solidFill>
                  <a:schemeClr val="accent4"/>
                </a:solidFill>
                <a:latin typeface="Dosis" panose="020B0604020202020204" charset="0"/>
              </a:rPr>
              <a:t>DO IT YOURSELF</a:t>
            </a:r>
            <a:endParaRPr lang="en-IN" sz="1600" b="1" dirty="0">
              <a:solidFill>
                <a:schemeClr val="accent4"/>
              </a:solidFill>
              <a:latin typeface="Dosis" panose="020B0604020202020204" charset="0"/>
            </a:endParaRPr>
          </a:p>
        </p:txBody>
      </p:sp>
      <p:sp>
        <p:nvSpPr>
          <p:cNvPr id="14" name="Google Shape;5147;p37"/>
          <p:cNvSpPr txBox="1">
            <a:spLocks/>
          </p:cNvSpPr>
          <p:nvPr/>
        </p:nvSpPr>
        <p:spPr>
          <a:xfrm>
            <a:off x="4248849" y="2421808"/>
            <a:ext cx="4482921" cy="935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200" smtClean="0">
                <a:solidFill>
                  <a:schemeClr val="accent3"/>
                </a:solidFill>
                <a:latin typeface="Dosis" panose="020B0604020202020204" charset="0"/>
              </a:rPr>
              <a:t>Where to connect ?!</a:t>
            </a: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200" smtClean="0">
                <a:solidFill>
                  <a:schemeClr val="accent3"/>
                </a:solidFill>
                <a:latin typeface="Dosis" panose="020B0604020202020204" charset="0"/>
              </a:rPr>
              <a:t>Trust and Availability is a concern</a:t>
            </a:r>
          </a:p>
          <a:p>
            <a:pPr marL="171450" indent="-17145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200" smtClean="0">
                <a:solidFill>
                  <a:schemeClr val="accent3"/>
                </a:solidFill>
                <a:latin typeface="Dosis" panose="020B0604020202020204" charset="0"/>
              </a:rPr>
              <a:t>On an average $ 10 - $ 50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Google Shape;5148;p37"/>
          <p:cNvSpPr txBox="1">
            <a:spLocks/>
          </p:cNvSpPr>
          <p:nvPr/>
        </p:nvSpPr>
        <p:spPr>
          <a:xfrm>
            <a:off x="4248849" y="2090704"/>
            <a:ext cx="4482921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smtClean="0">
                <a:solidFill>
                  <a:schemeClr val="accent4"/>
                </a:solidFill>
                <a:latin typeface="Dosis" panose="020B0604020202020204" charset="0"/>
              </a:rPr>
              <a:t>FREELANCE DIGITAL MARKETERS</a:t>
            </a:r>
            <a:endParaRPr lang="en-US" sz="1600" b="1" dirty="0">
              <a:solidFill>
                <a:schemeClr val="accent4"/>
              </a:solidFill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07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EUREKA !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44" y="224852"/>
            <a:ext cx="5143500" cy="5143500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6520722" y="360643"/>
            <a:ext cx="1954706" cy="1204169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accent4"/>
                </a:solidFill>
                <a:latin typeface="Dosis" panose="020B0604020202020204" charset="0"/>
              </a:rPr>
              <a:t>I FOUND IT !!</a:t>
            </a:r>
            <a:endParaRPr lang="en-IN" sz="1200" b="1" dirty="0">
              <a:solidFill>
                <a:schemeClr val="accent4"/>
              </a:solidFill>
              <a:latin typeface="Dosis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317" y="1828800"/>
            <a:ext cx="3844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Dosis"/>
                <a:ea typeface="Dosis"/>
                <a:cs typeface="Dosis"/>
              </a:rPr>
              <a:t>Susan</a:t>
            </a:r>
            <a:r>
              <a:rPr lang="en-US" sz="1600" b="1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 : Amy do you have any suggestions? </a:t>
            </a:r>
            <a:endParaRPr lang="en-IN" sz="1600" b="1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endParaRPr lang="en-US" sz="1600" b="1" dirty="0">
              <a:solidFill>
                <a:schemeClr val="accent2"/>
              </a:solidFill>
              <a:latin typeface="Dosis"/>
              <a:ea typeface="Dosis"/>
              <a:cs typeface="Dosis"/>
            </a:endParaRPr>
          </a:p>
          <a:p>
            <a:r>
              <a:rPr lang="en-US" sz="1600" b="1" dirty="0">
                <a:solidFill>
                  <a:schemeClr val="accent4"/>
                </a:solidFill>
                <a:latin typeface="Dosis"/>
                <a:ea typeface="Dosis"/>
                <a:cs typeface="Dosis"/>
              </a:rPr>
              <a:t>Amy</a:t>
            </a:r>
            <a:r>
              <a:rPr lang="en-US" sz="1600" b="1" dirty="0">
                <a:solidFill>
                  <a:schemeClr val="accent2"/>
                </a:solidFill>
                <a:latin typeface="Dosis"/>
                <a:ea typeface="Dosis"/>
                <a:cs typeface="Dosis"/>
              </a:rPr>
              <a:t> : You should check out </a:t>
            </a:r>
            <a:r>
              <a:rPr lang="en-US" sz="1600" b="1" dirty="0">
                <a:solidFill>
                  <a:schemeClr val="accent4"/>
                </a:solidFill>
                <a:latin typeface="Dosis"/>
                <a:ea typeface="Dosis"/>
                <a:cs typeface="Dosis"/>
              </a:rPr>
              <a:t>HYPE360</a:t>
            </a:r>
            <a:endParaRPr lang="en-IN" sz="1600" b="1" dirty="0">
              <a:solidFill>
                <a:schemeClr val="accent4"/>
              </a:solidFill>
              <a:latin typeface="Dosis"/>
              <a:ea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61899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03" y="-568221"/>
            <a:ext cx="6466851" cy="6466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24" y="360642"/>
            <a:ext cx="2019903" cy="4488675"/>
          </a:xfrm>
          <a:prstGeom prst="rect">
            <a:avLst/>
          </a:prstGeom>
        </p:spPr>
      </p:pic>
      <p:sp>
        <p:nvSpPr>
          <p:cNvPr id="317" name="Google Shape;317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</a:t>
            </a:r>
            <a:r>
              <a:rPr lang="en" dirty="0" smtClean="0"/>
              <a:t>THE APP IN ACTION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9" y="687594"/>
            <a:ext cx="4257205" cy="4257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D15555"/>
      </a:accent4>
      <a:accent5>
        <a:srgbClr val="E06666"/>
      </a:accent5>
      <a:accent6>
        <a:srgbClr val="EA9999"/>
      </a:accent6>
      <a:hlink>
        <a:srgbClr val="F4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512</Words>
  <Application>Microsoft Office PowerPoint</Application>
  <PresentationFormat>On-screen Show (16:9)</PresentationFormat>
  <Paragraphs>134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Josefin Sans</vt:lpstr>
      <vt:lpstr>Atlas Grotesk Web</vt:lpstr>
      <vt:lpstr>Abel</vt:lpstr>
      <vt:lpstr>Segoe UI</vt:lpstr>
      <vt:lpstr>Dosis</vt:lpstr>
      <vt:lpstr>Dosis ExtraLight</vt:lpstr>
      <vt:lpstr>Squada One</vt:lpstr>
      <vt:lpstr>Fira Sans Condensed ExtraLight</vt:lpstr>
      <vt:lpstr>Wingdings</vt:lpstr>
      <vt:lpstr>Fira Sans Extra Condensed Medium</vt:lpstr>
      <vt:lpstr>Staatliches</vt:lpstr>
      <vt:lpstr>Isometric Proposal by Slidesgo</vt:lpstr>
      <vt:lpstr>HYPE360</vt:lpstr>
      <vt:lpstr>PowerPoint Presentation</vt:lpstr>
      <vt:lpstr>PowerPoint Presentation</vt:lpstr>
      <vt:lpstr>        WHY Susan’s BAKERy NEEDS DIGITAL MARKETING ?</vt:lpstr>
      <vt:lpstr>        Traditional VS DIGITAL MARKETING </vt:lpstr>
      <vt:lpstr>        Traditional VS DIGITAL MARKETING </vt:lpstr>
      <vt:lpstr>         SUSAN’s OPTIONS FOR DIGITAL MARKETING ?</vt:lpstr>
      <vt:lpstr>        EUREKA !</vt:lpstr>
      <vt:lpstr>        THE APP IN ACTION</vt:lpstr>
      <vt:lpstr>        SELECTs HER BUSINESS</vt:lpstr>
      <vt:lpstr>        SELECTs HER OBJECTIVE</vt:lpstr>
      <vt:lpstr>        STARTS CAMPAIGN IN ONE TAP</vt:lpstr>
      <vt:lpstr>        SUSAN’s LIST OF ORDERS</vt:lpstr>
      <vt:lpstr>        AND HER PROFILE</vt:lpstr>
      <vt:lpstr>        susan connects with a digital marketer</vt:lpstr>
      <vt:lpstr>        and they discuss…</vt:lpstr>
      <vt:lpstr>        aDITYA’s DASHBOARD</vt:lpstr>
      <vt:lpstr>        BEHIND THE scenes - DATAbase</vt:lpstr>
      <vt:lpstr>PowerPoint Presentation</vt:lpstr>
      <vt:lpstr>        TECHNOLOGIES WE USED</vt:lpstr>
      <vt:lpstr>The team</vt:lpstr>
      <vt:lpstr>01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STACKD By SynC-X</dc:title>
  <dc:creator>KALGI</dc:creator>
  <cp:lastModifiedBy>KALGI</cp:lastModifiedBy>
  <cp:revision>36</cp:revision>
  <dcterms:modified xsi:type="dcterms:W3CDTF">2021-02-28T07:59:56Z</dcterms:modified>
</cp:coreProperties>
</file>